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Roboto Condensed"/>
      <p:regular r:id="rId39"/>
      <p:bold r:id="rId40"/>
      <p:italic r:id="rId41"/>
      <p:boldItalic r:id="rId42"/>
    </p:embeddedFont>
    <p:embeddedFont>
      <p:font typeface="Squada One"/>
      <p:regular r:id="rId43"/>
    </p:embeddedFont>
    <p:embeddedFont>
      <p:font typeface="Roboto Condensed Light"/>
      <p:regular r:id="rId44"/>
      <p:bold r:id="rId45"/>
      <p:italic r:id="rId46"/>
      <p:boldItalic r:id="rId47"/>
    </p:embeddedFont>
    <p:embeddedFont>
      <p:font typeface="Exo 2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.fntdata"/><Relationship Id="rId42" Type="http://schemas.openxmlformats.org/officeDocument/2006/relationships/font" Target="fonts/RobotoCondensed-boldItalic.fntdata"/><Relationship Id="rId41" Type="http://schemas.openxmlformats.org/officeDocument/2006/relationships/font" Target="fonts/RobotoCondensed-italic.fntdata"/><Relationship Id="rId44" Type="http://schemas.openxmlformats.org/officeDocument/2006/relationships/font" Target="fonts/RobotoCondensedLight-regular.fntdata"/><Relationship Id="rId43" Type="http://schemas.openxmlformats.org/officeDocument/2006/relationships/font" Target="fonts/SquadaOne-regular.fntdata"/><Relationship Id="rId46" Type="http://schemas.openxmlformats.org/officeDocument/2006/relationships/font" Target="fonts/RobotoCondensedLight-italic.fntdata"/><Relationship Id="rId45" Type="http://schemas.openxmlformats.org/officeDocument/2006/relationships/font" Target="fonts/RobotoCondensed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Exo2-regular.fntdata"/><Relationship Id="rId47" Type="http://schemas.openxmlformats.org/officeDocument/2006/relationships/font" Target="fonts/RobotoCondensedLight-boldItalic.fntdata"/><Relationship Id="rId49" Type="http://schemas.openxmlformats.org/officeDocument/2006/relationships/font" Target="fonts/Exo2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FiraSansExtraCondensed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FiraSansExtraCondensedMedium-italic.fntdata"/><Relationship Id="rId36" Type="http://schemas.openxmlformats.org/officeDocument/2006/relationships/font" Target="fonts/FiraSansExtraCondensedMedium-bold.fntdata"/><Relationship Id="rId39" Type="http://schemas.openxmlformats.org/officeDocument/2006/relationships/font" Target="fonts/RobotoCondensed-regular.fntdata"/><Relationship Id="rId38" Type="http://schemas.openxmlformats.org/officeDocument/2006/relationships/font" Target="fonts/FiraSansExtraCondensed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xo2-boldItalic.fntdata"/><Relationship Id="rId50" Type="http://schemas.openxmlformats.org/officeDocument/2006/relationships/font" Target="fonts/Exo2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19b1d9181_2_2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19b1d9181_2_2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93491889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93491889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93491889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93491889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93491889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93491889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93491889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93491889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a4b21712_0_9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a4b21712_0_9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9349188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9349188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93491889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93491889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93491889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93491889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93491889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93491889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93491889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93491889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1a4b21712_0_9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1a4b21712_0_9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1a4b21712_0_9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1a4b21712_0_9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19b1d9181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19b1d9181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1a4b21712_0_9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1a4b21712_0_9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19b1d9181_2_2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19b1d9181_2_2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19b1d9181_2_2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19b1d9181_2_2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1a4b21712_0_9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1a4b21712_0_9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1a4b21712_0_9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1a4b21712_0_9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1a4b21712_0_9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1a4b21712_0_9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19b1d918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19b1d918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19b1d9181_2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19b1d9181_2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1a4b21712_0_9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1a4b21712_0_9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9349188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9349188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1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1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2" name="Google Shape;132;p2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" name="Google Shape;153;p30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0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33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35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8" name="Google Shape;168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1" name="Google Shape;171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GuSjM4PnKiw5fdUb_14Vn3YzcGKQe8kE/view" TargetMode="External"/><Relationship Id="rId4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B.O.S.S</a:t>
            </a:r>
            <a:endParaRPr/>
          </a:p>
        </p:txBody>
      </p:sp>
      <p:sp>
        <p:nvSpPr>
          <p:cNvPr id="178" name="Google Shape;178;p38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Lucas Loaiza, Siegfred Madeghe, Shang Wang, Noah Zhang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UI Designs</a:t>
            </a:r>
            <a:endParaRPr/>
          </a:p>
        </p:txBody>
      </p:sp>
      <p:sp>
        <p:nvSpPr>
          <p:cNvPr id="313" name="Google Shape;313;p47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97" y="1299050"/>
            <a:ext cx="1981835" cy="35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691" y="1299050"/>
            <a:ext cx="1981824" cy="352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300" y="1299050"/>
            <a:ext cx="1981825" cy="3525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7"/>
          <p:cNvCxnSpPr>
            <a:endCxn id="316" idx="0"/>
          </p:cNvCxnSpPr>
          <p:nvPr/>
        </p:nvCxnSpPr>
        <p:spPr>
          <a:xfrm flipH="1" rot="10800000">
            <a:off x="3202912" y="1299050"/>
            <a:ext cx="3666300" cy="138900"/>
          </a:xfrm>
          <a:prstGeom prst="bentConnector4">
            <a:avLst>
              <a:gd fmla="val -317" name="adj1"/>
              <a:gd fmla="val 271436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47"/>
          <p:cNvSpPr/>
          <p:nvPr/>
        </p:nvSpPr>
        <p:spPr>
          <a:xfrm>
            <a:off x="2980225" y="1276525"/>
            <a:ext cx="282300" cy="296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7"/>
          <p:cNvSpPr/>
          <p:nvPr/>
        </p:nvSpPr>
        <p:spPr>
          <a:xfrm>
            <a:off x="5283225" y="1276525"/>
            <a:ext cx="282300" cy="296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47"/>
          <p:cNvCxnSpPr/>
          <p:nvPr/>
        </p:nvCxnSpPr>
        <p:spPr>
          <a:xfrm>
            <a:off x="5447800" y="1424875"/>
            <a:ext cx="430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47"/>
          <p:cNvSpPr/>
          <p:nvPr/>
        </p:nvSpPr>
        <p:spPr>
          <a:xfrm>
            <a:off x="2675850" y="3624900"/>
            <a:ext cx="282300" cy="296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47"/>
          <p:cNvCxnSpPr/>
          <p:nvPr/>
        </p:nvCxnSpPr>
        <p:spPr>
          <a:xfrm>
            <a:off x="2840425" y="3773250"/>
            <a:ext cx="73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UML</a:t>
            </a:r>
            <a:endParaRPr/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25" y="925500"/>
            <a:ext cx="5276949" cy="382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ctrTitle"/>
          </p:nvPr>
        </p:nvSpPr>
        <p:spPr>
          <a:xfrm>
            <a:off x="1546200" y="320550"/>
            <a:ext cx="6051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</a:t>
            </a:r>
            <a:r>
              <a:rPr lang="en"/>
              <a:t>UI Designs and Implementation</a:t>
            </a:r>
            <a:endParaRPr/>
          </a:p>
        </p:txBody>
      </p:sp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150" y="1038650"/>
            <a:ext cx="1991052" cy="353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627" y="1038650"/>
            <a:ext cx="1991968" cy="353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>
            <p:ph idx="4294967295" type="ctrTitle"/>
          </p:nvPr>
        </p:nvSpPr>
        <p:spPr>
          <a:xfrm flipH="1">
            <a:off x="5388700" y="1038650"/>
            <a:ext cx="3402000" cy="3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Graphic view, app list, sorting, notification.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Monitoring the battery level on a  seperate thread.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Passing message from child thread through MsgHandler to update UI.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Hold config using SharedPreferences. 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idx="1" type="subTitle"/>
          </p:nvPr>
        </p:nvSpPr>
        <p:spPr>
          <a:xfrm>
            <a:off x="3792275" y="1669500"/>
            <a:ext cx="25125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third party package </a:t>
            </a:r>
            <a:r>
              <a:rPr lang="en" sz="1200"/>
              <a:t>Androidplot to generate battery profile.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observer-observable design pattern to update charts over time.</a:t>
            </a:r>
            <a:r>
              <a:rPr lang="en"/>
              <a:t> </a:t>
            </a:r>
            <a:endParaRPr/>
          </a:p>
        </p:txBody>
      </p:sp>
      <p:sp>
        <p:nvSpPr>
          <p:cNvPr id="342" name="Google Shape;342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and Solutions</a:t>
            </a:r>
            <a:endParaRPr/>
          </a:p>
        </p:txBody>
      </p:sp>
      <p:sp>
        <p:nvSpPr>
          <p:cNvPr id="343" name="Google Shape;343;p50"/>
          <p:cNvSpPr txBox="1"/>
          <p:nvPr>
            <p:ph idx="2" type="ctrTitle"/>
          </p:nvPr>
        </p:nvSpPr>
        <p:spPr>
          <a:xfrm>
            <a:off x="3792276" y="1375250"/>
            <a:ext cx="1527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Dynamically updating chart</a:t>
            </a:r>
            <a:endParaRPr/>
          </a:p>
        </p:txBody>
      </p:sp>
      <p:sp>
        <p:nvSpPr>
          <p:cNvPr id="344" name="Google Shape;344;p50"/>
          <p:cNvSpPr txBox="1"/>
          <p:nvPr>
            <p:ph idx="3" type="ctrTitle"/>
          </p:nvPr>
        </p:nvSpPr>
        <p:spPr>
          <a:xfrm>
            <a:off x="1111451" y="3496700"/>
            <a:ext cx="2185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ListView Scrolling issue while updating</a:t>
            </a:r>
            <a:endParaRPr/>
          </a:p>
        </p:txBody>
      </p:sp>
      <p:sp>
        <p:nvSpPr>
          <p:cNvPr id="345" name="Google Shape;345;p50"/>
          <p:cNvSpPr txBox="1"/>
          <p:nvPr>
            <p:ph idx="4" type="subTitle"/>
          </p:nvPr>
        </p:nvSpPr>
        <p:spPr>
          <a:xfrm>
            <a:off x="1111450" y="3773625"/>
            <a:ext cx="2600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coded height for the ListVeiw.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button click to refresh the app list.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0"/>
          <p:cNvSpPr txBox="1"/>
          <p:nvPr>
            <p:ph idx="5" type="ctrTitle"/>
          </p:nvPr>
        </p:nvSpPr>
        <p:spPr>
          <a:xfrm>
            <a:off x="1111447" y="1205517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issue</a:t>
            </a:r>
            <a:endParaRPr/>
          </a:p>
        </p:txBody>
      </p:sp>
      <p:sp>
        <p:nvSpPr>
          <p:cNvPr id="347" name="Google Shape;347;p50"/>
          <p:cNvSpPr txBox="1"/>
          <p:nvPr>
            <p:ph idx="6" type="subTitle"/>
          </p:nvPr>
        </p:nvSpPr>
        <p:spPr>
          <a:xfrm>
            <a:off x="1111447" y="1499775"/>
            <a:ext cx="2512500" cy="12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Updating chats, getting a list of apps, removing duplicates, and sorting are too much work for the timer thread.  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Create new thread to handle battery related tasks. </a:t>
            </a:r>
            <a:endParaRPr sz="1300"/>
          </a:p>
        </p:txBody>
      </p:sp>
      <p:sp>
        <p:nvSpPr>
          <p:cNvPr id="348" name="Google Shape;348;p50"/>
          <p:cNvSpPr txBox="1"/>
          <p:nvPr>
            <p:ph idx="7" type="ctrTitle"/>
          </p:nvPr>
        </p:nvSpPr>
        <p:spPr>
          <a:xfrm>
            <a:off x="3792276" y="333112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Selection</a:t>
            </a:r>
            <a:endParaRPr/>
          </a:p>
        </p:txBody>
      </p:sp>
      <p:sp>
        <p:nvSpPr>
          <p:cNvPr id="349" name="Google Shape;349;p50"/>
          <p:cNvSpPr txBox="1"/>
          <p:nvPr>
            <p:ph idx="8" type="subTitle"/>
          </p:nvPr>
        </p:nvSpPr>
        <p:spPr>
          <a:xfrm>
            <a:off x="3792275" y="3621225"/>
            <a:ext cx="25125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Differentiating system-signed processes from apps.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Differentiating apps from ‘clickable’ user-level apps.</a:t>
            </a:r>
            <a:endParaRPr sz="1200"/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275" y="1089575"/>
            <a:ext cx="1991052" cy="353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56" name="Google Shape;356;p51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57" name="Google Shape;357;p5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Key Features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363" name="Google Shape;363;p52"/>
          <p:cNvSpPr txBox="1"/>
          <p:nvPr>
            <p:ph idx="4294967295" type="ctrTitle"/>
          </p:nvPr>
        </p:nvSpPr>
        <p:spPr>
          <a:xfrm flipH="1">
            <a:off x="1180075" y="1614375"/>
            <a:ext cx="7043100" cy="22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n">
                <a:solidFill>
                  <a:schemeClr val="lt2"/>
                </a:solidFill>
              </a:rPr>
              <a:t>List of apps using the battery</a:t>
            </a:r>
            <a:r>
              <a:rPr lang="en" sz="2800">
                <a:solidFill>
                  <a:schemeClr val="lt2"/>
                </a:solidFill>
              </a:rPr>
              <a:t> 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n" sz="2800">
                <a:solidFill>
                  <a:schemeClr val="lt2"/>
                </a:solidFill>
              </a:rPr>
              <a:t>Alphabetical ordering of the app</a:t>
            </a:r>
            <a:endParaRPr sz="2800"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n">
                <a:solidFill>
                  <a:schemeClr val="lt2"/>
                </a:solidFill>
              </a:rPr>
              <a:t>A chart to show battery usage</a:t>
            </a:r>
            <a:endParaRPr>
              <a:solidFill>
                <a:schemeClr val="lt2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Char char="●"/>
            </a:pPr>
            <a:r>
              <a:rPr lang="en">
                <a:solidFill>
                  <a:schemeClr val="lt2"/>
                </a:solidFill>
              </a:rPr>
              <a:t>N</a:t>
            </a:r>
            <a:r>
              <a:rPr lang="en" sz="2800">
                <a:solidFill>
                  <a:schemeClr val="lt2"/>
                </a:solidFill>
              </a:rPr>
              <a:t>otification</a:t>
            </a:r>
            <a:endParaRPr sz="2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List Of Apps Using Battery</a:t>
            </a:r>
            <a:r>
              <a:rPr lang="en" sz="3900"/>
              <a:t> </a:t>
            </a:r>
            <a:endParaRPr sz="3900"/>
          </a:p>
        </p:txBody>
      </p:sp>
      <p:sp>
        <p:nvSpPr>
          <p:cNvPr id="369" name="Google Shape;369;p53"/>
          <p:cNvSpPr txBox="1"/>
          <p:nvPr/>
        </p:nvSpPr>
        <p:spPr>
          <a:xfrm>
            <a:off x="1219025" y="1924825"/>
            <a:ext cx="3507300" cy="21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xo 2"/>
              <a:buChar char="●"/>
            </a:pPr>
            <a:r>
              <a:rPr b="1" lang="en" sz="28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List of the apps using the battery is shown for users to monitor</a:t>
            </a:r>
            <a:endParaRPr b="1" sz="280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475" y="1675775"/>
            <a:ext cx="2317900" cy="294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Alphabetical Ordering </a:t>
            </a:r>
            <a:endParaRPr sz="2200"/>
          </a:p>
        </p:txBody>
      </p:sp>
      <p:sp>
        <p:nvSpPr>
          <p:cNvPr id="376" name="Google Shape;376;p54"/>
          <p:cNvSpPr txBox="1"/>
          <p:nvPr/>
        </p:nvSpPr>
        <p:spPr>
          <a:xfrm>
            <a:off x="1240425" y="1465000"/>
            <a:ext cx="3507300" cy="31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xo 2"/>
              <a:buChar char="●"/>
            </a:pPr>
            <a:r>
              <a:rPr b="1" lang="en" sz="28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Apps can be ordered in ascending order</a:t>
            </a:r>
            <a:endParaRPr b="1" sz="280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xo 2"/>
              <a:buChar char="●"/>
            </a:pPr>
            <a:r>
              <a:rPr b="1" lang="en" sz="28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They can also be ordered in descending order</a:t>
            </a:r>
            <a:endParaRPr b="1" sz="280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77" name="Google Shape;3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450" y="1708250"/>
            <a:ext cx="2793800" cy="27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Battery Usage Chart</a:t>
            </a:r>
            <a:endParaRPr/>
          </a:p>
        </p:txBody>
      </p:sp>
      <p:sp>
        <p:nvSpPr>
          <p:cNvPr id="383" name="Google Shape;383;p55"/>
          <p:cNvSpPr txBox="1"/>
          <p:nvPr/>
        </p:nvSpPr>
        <p:spPr>
          <a:xfrm>
            <a:off x="4918925" y="2251113"/>
            <a:ext cx="35073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xo 2"/>
              <a:buChar char="●"/>
            </a:pPr>
            <a:r>
              <a:rPr b="1" lang="en" sz="28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A chart to show battery usage by the apps</a:t>
            </a:r>
            <a:endParaRPr b="1" sz="280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00" y="1593325"/>
            <a:ext cx="3015676" cy="30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Notification</a:t>
            </a:r>
            <a:endParaRPr/>
          </a:p>
        </p:txBody>
      </p:sp>
      <p:sp>
        <p:nvSpPr>
          <p:cNvPr id="390" name="Google Shape;390;p56"/>
          <p:cNvSpPr txBox="1"/>
          <p:nvPr/>
        </p:nvSpPr>
        <p:spPr>
          <a:xfrm>
            <a:off x="4437750" y="1678850"/>
            <a:ext cx="39885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Exo 2"/>
              <a:buChar char="●"/>
            </a:pPr>
            <a:r>
              <a:rPr b="1" lang="en" sz="28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rPr>
              <a:t>The app has a notification feature that alerts users about usage anomalies</a:t>
            </a:r>
            <a:endParaRPr b="1" sz="280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91" name="Google Shape;3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75" y="1208275"/>
            <a:ext cx="3539649" cy="35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39"/>
          <p:cNvSpPr txBox="1"/>
          <p:nvPr>
            <p:ph idx="2" type="ctrTitle"/>
          </p:nvPr>
        </p:nvSpPr>
        <p:spPr>
          <a:xfrm>
            <a:off x="390296" y="54442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5" name="Google Shape;185;p39"/>
          <p:cNvSpPr txBox="1"/>
          <p:nvPr>
            <p:ph idx="9" type="ctrTitle"/>
          </p:nvPr>
        </p:nvSpPr>
        <p:spPr>
          <a:xfrm>
            <a:off x="390296" y="1515817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Flow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39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7" name="Google Shape;187;p39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8" name="Google Shape;188;p39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9" name="Google Shape;189;p3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9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p39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3" name="Google Shape;193;p39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4" name="Google Shape;194;p39"/>
          <p:cNvSpPr txBox="1"/>
          <p:nvPr>
            <p:ph idx="14" type="ctrTitle"/>
          </p:nvPr>
        </p:nvSpPr>
        <p:spPr>
          <a:xfrm>
            <a:off x="358296" y="2487211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Implementation Process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39"/>
          <p:cNvSpPr txBox="1"/>
          <p:nvPr>
            <p:ph idx="16" type="ctrTitle"/>
          </p:nvPr>
        </p:nvSpPr>
        <p:spPr>
          <a:xfrm>
            <a:off x="6811558" y="209263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39"/>
          <p:cNvSpPr txBox="1"/>
          <p:nvPr>
            <p:ph idx="18" type="ctrTitle"/>
          </p:nvPr>
        </p:nvSpPr>
        <p:spPr>
          <a:xfrm>
            <a:off x="6811558" y="3112332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Demo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7" name="Google Shape;197;p39"/>
          <p:cNvSpPr txBox="1"/>
          <p:nvPr>
            <p:ph idx="20" type="ctrTitle"/>
          </p:nvPr>
        </p:nvSpPr>
        <p:spPr>
          <a:xfrm>
            <a:off x="6811558" y="413200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Conclusion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/>
          </a:p>
        </p:txBody>
      </p:sp>
      <p:sp>
        <p:nvSpPr>
          <p:cNvPr id="397" name="Google Shape;397;p57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98" name="Google Shape;398;p57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8" title="Group2_BOSS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238" y="486188"/>
            <a:ext cx="5561525" cy="41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09" name="Google Shape;409;p59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410" name="Google Shape;410;p5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416" name="Google Shape;416;p60"/>
          <p:cNvSpPr txBox="1"/>
          <p:nvPr/>
        </p:nvSpPr>
        <p:spPr>
          <a:xfrm>
            <a:off x="627550" y="985250"/>
            <a:ext cx="73992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App List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215900" lvl="0" marL="241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Char char="■"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Smoother Scrolling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Battery Management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21590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 Light"/>
              <a:buChar char="■"/>
            </a:pPr>
            <a:r>
              <a:rPr lang="en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Safe battery mode</a:t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Saving State/Data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22" name="Google Shape;422;p61"/>
          <p:cNvSpPr txBox="1"/>
          <p:nvPr>
            <p:ph idx="2" type="title"/>
          </p:nvPr>
        </p:nvSpPr>
        <p:spPr>
          <a:xfrm flipH="1">
            <a:off x="2014001" y="1896475"/>
            <a:ext cx="64185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23" name="Google Shape;423;p61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4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04" name="Google Shape;204;p4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cxnSp>
        <p:nvCxnSpPr>
          <p:cNvPr id="210" name="Google Shape;210;p41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4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 LOAIZA</a:t>
            </a:r>
            <a:endParaRPr/>
          </a:p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Developer</a:t>
            </a:r>
            <a:endParaRPr/>
          </a:p>
        </p:txBody>
      </p:sp>
      <p:sp>
        <p:nvSpPr>
          <p:cNvPr id="213" name="Google Shape;213;p4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SIEGFRED MADEGHE</a:t>
            </a:r>
            <a:endParaRPr/>
          </a:p>
        </p:txBody>
      </p:sp>
      <p:sp>
        <p:nvSpPr>
          <p:cNvPr id="214" name="Google Shape;214;p4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SHANG WANG</a:t>
            </a:r>
            <a:endParaRPr/>
          </a:p>
        </p:txBody>
      </p:sp>
      <p:sp>
        <p:nvSpPr>
          <p:cNvPr id="216" name="Google Shape;216;p4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Assurance Engineer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ZHANG</a:t>
            </a:r>
            <a:endParaRPr/>
          </a:p>
        </p:txBody>
      </p:sp>
      <p:sp>
        <p:nvSpPr>
          <p:cNvPr id="218" name="Google Shape;218;p4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41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25" y="3135850"/>
            <a:ext cx="1896950" cy="18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750" y="895492"/>
            <a:ext cx="1896950" cy="194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25" y="917325"/>
            <a:ext cx="1896950" cy="18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4750" y="3135850"/>
            <a:ext cx="1896950" cy="18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Flow</a:t>
            </a:r>
            <a:endParaRPr/>
          </a:p>
        </p:txBody>
      </p:sp>
      <p:sp>
        <p:nvSpPr>
          <p:cNvPr id="229" name="Google Shape;229;p42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0" name="Google Shape;230;p42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/>
          <p:nvPr/>
        </p:nvSpPr>
        <p:spPr>
          <a:xfrm>
            <a:off x="2528100" y="1431550"/>
            <a:ext cx="2043900" cy="2927700"/>
          </a:xfrm>
          <a:prstGeom prst="rect">
            <a:avLst/>
          </a:prstGeom>
          <a:noFill/>
          <a:ln cap="flat" cmpd="sng" w="9525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37" name="Google Shape;237;p43"/>
          <p:cNvGrpSpPr/>
          <p:nvPr/>
        </p:nvGrpSpPr>
        <p:grpSpPr>
          <a:xfrm>
            <a:off x="6616600" y="1431525"/>
            <a:ext cx="2043900" cy="2927725"/>
            <a:chOff x="6616600" y="1431525"/>
            <a:chExt cx="2043900" cy="2927725"/>
          </a:xfrm>
        </p:grpSpPr>
        <p:sp>
          <p:nvSpPr>
            <p:cNvPr id="238" name="Google Shape;238;p43"/>
            <p:cNvSpPr/>
            <p:nvPr/>
          </p:nvSpPr>
          <p:spPr>
            <a:xfrm>
              <a:off x="66166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3"/>
            <p:cNvSpPr/>
            <p:nvPr/>
          </p:nvSpPr>
          <p:spPr>
            <a:xfrm flipH="1" rot="10800000">
              <a:off x="6616600" y="1431525"/>
              <a:ext cx="2043900" cy="1269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3"/>
            <p:cNvSpPr txBox="1"/>
            <p:nvPr/>
          </p:nvSpPr>
          <p:spPr>
            <a:xfrm>
              <a:off x="6616600" y="1558425"/>
              <a:ext cx="20439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1F887E"/>
                  </a:solidFill>
                  <a:latin typeface="Roboto"/>
                  <a:ea typeface="Roboto"/>
                  <a:cs typeface="Roboto"/>
                  <a:sym typeface="Roboto"/>
                </a:rPr>
                <a:t>Week 4</a:t>
              </a:r>
              <a:endParaRPr b="1" sz="4200">
                <a:solidFill>
                  <a:srgbClr val="1F887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" name="Google Shape;241;p43"/>
            <p:cNvCxnSpPr/>
            <p:nvPr/>
          </p:nvCxnSpPr>
          <p:spPr>
            <a:xfrm rot="10800000">
              <a:off x="7130075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43"/>
            <p:cNvCxnSpPr/>
            <p:nvPr/>
          </p:nvCxnSpPr>
          <p:spPr>
            <a:xfrm rot="10800000">
              <a:off x="7640787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43"/>
            <p:cNvCxnSpPr/>
            <p:nvPr/>
          </p:nvCxnSpPr>
          <p:spPr>
            <a:xfrm rot="10800000">
              <a:off x="8151500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44" name="Google Shape;244;p43"/>
          <p:cNvGrpSpPr/>
          <p:nvPr/>
        </p:nvGrpSpPr>
        <p:grpSpPr>
          <a:xfrm>
            <a:off x="4572350" y="1431525"/>
            <a:ext cx="2043900" cy="2927725"/>
            <a:chOff x="4572350" y="1431525"/>
            <a:chExt cx="2043900" cy="2927725"/>
          </a:xfrm>
        </p:grpSpPr>
        <p:sp>
          <p:nvSpPr>
            <p:cNvPr id="245" name="Google Shape;245;p43"/>
            <p:cNvSpPr/>
            <p:nvPr/>
          </p:nvSpPr>
          <p:spPr>
            <a:xfrm>
              <a:off x="457235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3"/>
            <p:cNvSpPr/>
            <p:nvPr/>
          </p:nvSpPr>
          <p:spPr>
            <a:xfrm flipH="1" rot="10800000">
              <a:off x="4572350" y="1431525"/>
              <a:ext cx="2043900" cy="1269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3"/>
            <p:cNvSpPr txBox="1"/>
            <p:nvPr/>
          </p:nvSpPr>
          <p:spPr>
            <a:xfrm>
              <a:off x="4572350" y="1558425"/>
              <a:ext cx="20439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Week 3</a:t>
              </a:r>
              <a:endParaRPr b="1" sz="4200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8" name="Google Shape;248;p43"/>
            <p:cNvCxnSpPr/>
            <p:nvPr/>
          </p:nvCxnSpPr>
          <p:spPr>
            <a:xfrm rot="10800000">
              <a:off x="5085825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43"/>
            <p:cNvCxnSpPr/>
            <p:nvPr/>
          </p:nvCxnSpPr>
          <p:spPr>
            <a:xfrm rot="10800000">
              <a:off x="5596537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43"/>
            <p:cNvCxnSpPr/>
            <p:nvPr/>
          </p:nvCxnSpPr>
          <p:spPr>
            <a:xfrm rot="10800000">
              <a:off x="6107250" y="2506700"/>
              <a:ext cx="0" cy="184860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51" name="Google Shape;251;p43"/>
          <p:cNvGrpSpPr/>
          <p:nvPr/>
        </p:nvGrpSpPr>
        <p:grpSpPr>
          <a:xfrm>
            <a:off x="484200" y="1431525"/>
            <a:ext cx="2043900" cy="2927725"/>
            <a:chOff x="3975900" y="1431525"/>
            <a:chExt cx="2043900" cy="2927725"/>
          </a:xfrm>
        </p:grpSpPr>
        <p:sp>
          <p:nvSpPr>
            <p:cNvPr id="252" name="Google Shape;252;p43"/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3"/>
            <p:cNvSpPr/>
            <p:nvPr/>
          </p:nvSpPr>
          <p:spPr>
            <a:xfrm flipH="1" rot="10800000">
              <a:off x="3975900" y="1431525"/>
              <a:ext cx="2043900" cy="1269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3"/>
            <p:cNvSpPr txBox="1"/>
            <p:nvPr/>
          </p:nvSpPr>
          <p:spPr>
            <a:xfrm>
              <a:off x="3975900" y="1558425"/>
              <a:ext cx="20439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200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b="1" sz="4200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5" name="Google Shape;255;p43"/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43"/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43"/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258" name="Google Shape;258;p43"/>
          <p:cNvSpPr/>
          <p:nvPr/>
        </p:nvSpPr>
        <p:spPr>
          <a:xfrm>
            <a:off x="479725" y="2743093"/>
            <a:ext cx="3065400" cy="207300"/>
          </a:xfrm>
          <a:prstGeom prst="rect">
            <a:avLst/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Definition &amp; Planning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3"/>
          <p:cNvSpPr/>
          <p:nvPr/>
        </p:nvSpPr>
        <p:spPr>
          <a:xfrm>
            <a:off x="1500706" y="3066322"/>
            <a:ext cx="3065400" cy="207300"/>
          </a:xfrm>
          <a:prstGeom prst="rect">
            <a:avLst/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4573824" y="3712781"/>
            <a:ext cx="4092900" cy="2073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43"/>
          <p:cNvSpPr/>
          <p:nvPr/>
        </p:nvSpPr>
        <p:spPr>
          <a:xfrm>
            <a:off x="6622500" y="4036010"/>
            <a:ext cx="2043900" cy="207300"/>
          </a:xfrm>
          <a:prstGeom prst="rect">
            <a:avLst/>
          </a:prstGeom>
          <a:solidFill>
            <a:srgbClr val="1F8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touches &amp; Presentation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43"/>
          <p:cNvSpPr/>
          <p:nvPr/>
        </p:nvSpPr>
        <p:spPr>
          <a:xfrm>
            <a:off x="3552917" y="3389552"/>
            <a:ext cx="3065400" cy="2073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43"/>
          <p:cNvCxnSpPr/>
          <p:nvPr/>
        </p:nvCxnSpPr>
        <p:spPr>
          <a:xfrm rot="10800000">
            <a:off x="3041575" y="2507000"/>
            <a:ext cx="0" cy="1848300"/>
          </a:xfrm>
          <a:prstGeom prst="straightConnector1">
            <a:avLst/>
          </a:prstGeom>
          <a:noFill/>
          <a:ln cap="flat" cmpd="sng" w="9525">
            <a:solidFill>
              <a:srgbClr val="1B786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4" name="Google Shape;264;p43"/>
          <p:cNvCxnSpPr/>
          <p:nvPr/>
        </p:nvCxnSpPr>
        <p:spPr>
          <a:xfrm rot="10800000">
            <a:off x="3552287" y="2507000"/>
            <a:ext cx="0" cy="1848300"/>
          </a:xfrm>
          <a:prstGeom prst="straightConnector1">
            <a:avLst/>
          </a:prstGeom>
          <a:noFill/>
          <a:ln cap="flat" cmpd="sng" w="9525">
            <a:solidFill>
              <a:srgbClr val="1B786E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43"/>
          <p:cNvCxnSpPr/>
          <p:nvPr/>
        </p:nvCxnSpPr>
        <p:spPr>
          <a:xfrm rot="10800000">
            <a:off x="4063000" y="2507000"/>
            <a:ext cx="0" cy="1848300"/>
          </a:xfrm>
          <a:prstGeom prst="straightConnector1">
            <a:avLst/>
          </a:prstGeom>
          <a:noFill/>
          <a:ln cap="flat" cmpd="sng" w="9525">
            <a:solidFill>
              <a:srgbClr val="1B786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43"/>
          <p:cNvSpPr txBox="1"/>
          <p:nvPr/>
        </p:nvSpPr>
        <p:spPr>
          <a:xfrm>
            <a:off x="2528100" y="1558425"/>
            <a:ext cx="19785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Week 2</a:t>
            </a:r>
            <a:endParaRPr b="1" sz="42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3"/>
          <p:cNvSpPr/>
          <p:nvPr/>
        </p:nvSpPr>
        <p:spPr>
          <a:xfrm flipH="1" rot="10800000">
            <a:off x="2528100" y="1431525"/>
            <a:ext cx="2043900" cy="1269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3" name="Google Shape;273;p44"/>
          <p:cNvSpPr txBox="1"/>
          <p:nvPr>
            <p:ph idx="2" type="ctrTitle"/>
          </p:nvPr>
        </p:nvSpPr>
        <p:spPr>
          <a:xfrm>
            <a:off x="52413" y="3019804"/>
            <a:ext cx="17736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4" name="Google Shape;274;p44"/>
          <p:cNvSpPr txBox="1"/>
          <p:nvPr>
            <p:ph idx="1" type="subTitle"/>
          </p:nvPr>
        </p:nvSpPr>
        <p:spPr>
          <a:xfrm>
            <a:off x="258624" y="3259630"/>
            <a:ext cx="13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Defines our roles and the project timeline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5" name="Google Shape;275;p44"/>
          <p:cNvSpPr txBox="1"/>
          <p:nvPr>
            <p:ph idx="3" type="ctrTitle"/>
          </p:nvPr>
        </p:nvSpPr>
        <p:spPr>
          <a:xfrm>
            <a:off x="1826027" y="3019804"/>
            <a:ext cx="17736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" name="Google Shape;276;p44"/>
          <p:cNvSpPr txBox="1"/>
          <p:nvPr>
            <p:ph idx="4" type="subTitle"/>
          </p:nvPr>
        </p:nvSpPr>
        <p:spPr>
          <a:xfrm>
            <a:off x="1772590" y="1770625"/>
            <a:ext cx="1825200" cy="19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Describes what the software will do, how it will be expected to perform, and the functionality the product needs to fulfill all stakeholders (business, users) needs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7" name="Google Shape;277;p44"/>
          <p:cNvSpPr txBox="1"/>
          <p:nvPr>
            <p:ph idx="5" type="ctrTitle"/>
          </p:nvPr>
        </p:nvSpPr>
        <p:spPr>
          <a:xfrm>
            <a:off x="3599641" y="3019804"/>
            <a:ext cx="17736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Doc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8" name="Google Shape;278;p44"/>
          <p:cNvSpPr txBox="1"/>
          <p:nvPr>
            <p:ph idx="6" type="subTitle"/>
          </p:nvPr>
        </p:nvSpPr>
        <p:spPr>
          <a:xfrm>
            <a:off x="3750693" y="3259630"/>
            <a:ext cx="147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complete high-level solution to the problem presented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79" name="Google Shape;279;p44"/>
          <p:cNvCxnSpPr/>
          <p:nvPr/>
        </p:nvCxnSpPr>
        <p:spPr>
          <a:xfrm>
            <a:off x="1826027" y="2500697"/>
            <a:ext cx="0" cy="13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44"/>
          <p:cNvCxnSpPr/>
          <p:nvPr/>
        </p:nvCxnSpPr>
        <p:spPr>
          <a:xfrm>
            <a:off x="3599641" y="2500697"/>
            <a:ext cx="0" cy="13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4"/>
          <p:cNvSpPr/>
          <p:nvPr/>
        </p:nvSpPr>
        <p:spPr>
          <a:xfrm>
            <a:off x="725379" y="2221626"/>
            <a:ext cx="427800" cy="540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4"/>
          <p:cNvSpPr/>
          <p:nvPr/>
        </p:nvSpPr>
        <p:spPr>
          <a:xfrm>
            <a:off x="2498993" y="3617211"/>
            <a:ext cx="427800" cy="540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/>
          <p:nvPr/>
        </p:nvSpPr>
        <p:spPr>
          <a:xfrm>
            <a:off x="4272607" y="2222893"/>
            <a:ext cx="427800" cy="540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4"/>
          <p:cNvSpPr txBox="1"/>
          <p:nvPr>
            <p:ph idx="3" type="ctrTitle"/>
          </p:nvPr>
        </p:nvSpPr>
        <p:spPr>
          <a:xfrm>
            <a:off x="5544377" y="3019817"/>
            <a:ext cx="17736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Testing Plan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5" name="Google Shape;285;p44"/>
          <p:cNvSpPr txBox="1"/>
          <p:nvPr>
            <p:ph idx="4" type="subTitle"/>
          </p:nvPr>
        </p:nvSpPr>
        <p:spPr>
          <a:xfrm>
            <a:off x="5463839" y="1944498"/>
            <a:ext cx="1773600" cy="10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Describes the test strategy, objectives, schedule, estimation, deliverables, and resources required to perform testing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6" name="Google Shape;286;p44"/>
          <p:cNvSpPr txBox="1"/>
          <p:nvPr>
            <p:ph idx="5" type="ctrTitle"/>
          </p:nvPr>
        </p:nvSpPr>
        <p:spPr>
          <a:xfrm>
            <a:off x="7317991" y="3019817"/>
            <a:ext cx="17736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Manual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7" name="Google Shape;287;p44"/>
          <p:cNvSpPr txBox="1"/>
          <p:nvPr>
            <p:ph idx="6" type="subTitle"/>
          </p:nvPr>
        </p:nvSpPr>
        <p:spPr>
          <a:xfrm>
            <a:off x="7469043" y="3259642"/>
            <a:ext cx="147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guide for any user to successfully use our app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88" name="Google Shape;288;p44"/>
          <p:cNvCxnSpPr/>
          <p:nvPr/>
        </p:nvCxnSpPr>
        <p:spPr>
          <a:xfrm>
            <a:off x="7317991" y="2500710"/>
            <a:ext cx="0" cy="13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44"/>
          <p:cNvSpPr/>
          <p:nvPr/>
        </p:nvSpPr>
        <p:spPr>
          <a:xfrm>
            <a:off x="6217343" y="3617224"/>
            <a:ext cx="427800" cy="540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4"/>
          <p:cNvSpPr/>
          <p:nvPr/>
        </p:nvSpPr>
        <p:spPr>
          <a:xfrm>
            <a:off x="7990957" y="2222906"/>
            <a:ext cx="427800" cy="540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44"/>
          <p:cNvCxnSpPr/>
          <p:nvPr/>
        </p:nvCxnSpPr>
        <p:spPr>
          <a:xfrm>
            <a:off x="5383277" y="2507847"/>
            <a:ext cx="0" cy="13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ctrTitle"/>
          </p:nvPr>
        </p:nvSpPr>
        <p:spPr>
          <a:xfrm flipH="1">
            <a:off x="2754543" y="16111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Process</a:t>
            </a:r>
            <a:endParaRPr/>
          </a:p>
        </p:txBody>
      </p:sp>
      <p:sp>
        <p:nvSpPr>
          <p:cNvPr id="297" name="Google Shape;297;p45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98" name="Google Shape;298;p45"/>
          <p:cNvCxnSpPr/>
          <p:nvPr/>
        </p:nvCxnSpPr>
        <p:spPr>
          <a:xfrm>
            <a:off x="7583400" y="3249875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UI Designs</a:t>
            </a:r>
            <a:endParaRPr/>
          </a:p>
        </p:txBody>
      </p:sp>
      <p:sp>
        <p:nvSpPr>
          <p:cNvPr id="304" name="Google Shape;304;p4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</a:t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97" y="1299050"/>
            <a:ext cx="1981835" cy="35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691" y="1299050"/>
            <a:ext cx="1981824" cy="352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300" y="1299050"/>
            <a:ext cx="1981825" cy="352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